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1" r:id="rId5"/>
    <p:sldId id="270" r:id="rId6"/>
    <p:sldId id="274" r:id="rId7"/>
    <p:sldId id="277" r:id="rId8"/>
    <p:sldId id="279" r:id="rId9"/>
    <p:sldId id="280" r:id="rId10"/>
    <p:sldId id="283" r:id="rId11"/>
    <p:sldId id="282" r:id="rId12"/>
    <p:sldId id="278" r:id="rId13"/>
    <p:sldId id="284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9" autoAdjust="0"/>
  </p:normalViewPr>
  <p:slideViewPr>
    <p:cSldViewPr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r-Latn-R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r-Latn-R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r-Latn-R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>
      <a:lvl1pPr marL="432000" indent="-324000"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28600" y="584946"/>
            <a:ext cx="11658600" cy="5739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dirty="0"/>
              <a:t>Non-stenotic Carotid Plaques And Ischemic Stroke: How Strong Is The Association? </a:t>
            </a:r>
          </a:p>
          <a:p>
            <a:pPr algn="ctr">
              <a:lnSpc>
                <a:spcPct val="100000"/>
              </a:lnSpc>
            </a:pPr>
            <a:endParaRPr lang="en-U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r-Latn-RS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r-Latn-RS" sz="4400" spc="-1" dirty="0">
                <a:solidFill>
                  <a:srgbClr val="002060"/>
                </a:solidFill>
                <a:latin typeface="Times New Roman"/>
                <a:ea typeface="Microsoft YaHei"/>
              </a:rPr>
              <a:t> </a:t>
            </a:r>
            <a:r>
              <a:rPr lang="sr-Latn-RS" sz="1600" b="1" spc="-1" dirty="0">
                <a:solidFill>
                  <a:srgbClr val="002060"/>
                </a:solidFill>
                <a:latin typeface="Times New Roman"/>
                <a:ea typeface="Microsoft YaHei"/>
              </a:rPr>
              <a:t>           </a:t>
            </a:r>
            <a:r>
              <a:rPr lang="en-US" sz="1600" b="1" spc="-1" dirty="0">
                <a:solidFill>
                  <a:srgbClr val="002060"/>
                </a:solidFill>
                <a:latin typeface="Times New Roman"/>
                <a:ea typeface="Microsoft YaHei"/>
              </a:rPr>
              <a:t>  </a:t>
            </a:r>
            <a:r>
              <a:rPr lang="sr-Latn-RS" sz="1600" b="1" spc="-1" dirty="0">
                <a:solidFill>
                  <a:srgbClr val="002060"/>
                </a:solidFill>
                <a:latin typeface="Times New Roman"/>
                <a:ea typeface="Microsoft YaHei"/>
              </a:rPr>
              <a:t>                </a:t>
            </a:r>
            <a:r>
              <a:rPr lang="en-US" sz="1600" b="1" spc="-1" dirty="0">
                <a:solidFill>
                  <a:srgbClr val="002060"/>
                </a:solidFill>
                <a:latin typeface="Times New Roman"/>
                <a:ea typeface="Microsoft YaHei"/>
              </a:rPr>
              <a:t>	</a:t>
            </a:r>
            <a:r>
              <a:rPr lang="en-US" sz="1600" b="1" spc="-1" dirty="0">
                <a:latin typeface="Times New Roman"/>
                <a:ea typeface="Microsoft YaHei"/>
              </a:rPr>
              <a:t>                                  </a:t>
            </a:r>
            <a:r>
              <a:rPr lang="en-US" sz="2400" b="1" spc="-1" dirty="0">
                <a:latin typeface="+mj-lt"/>
                <a:ea typeface="Microsoft YaHei"/>
              </a:rPr>
              <a:t>Assist. Prof. </a:t>
            </a:r>
            <a:r>
              <a:rPr lang="sr-Latn-RS" sz="2400" b="1" spc="-1" dirty="0">
                <a:latin typeface="+mj-lt"/>
                <a:ea typeface="Microsoft YaHei"/>
              </a:rPr>
              <a:t>Tatjana Bošković Matić</a:t>
            </a:r>
            <a:endParaRPr lang="en-US" sz="2400" b="1" spc="-1" dirty="0">
              <a:latin typeface="+mj-lt"/>
              <a:ea typeface="Microsoft YaHei"/>
            </a:endParaRPr>
          </a:p>
          <a:p>
            <a:pPr algn="ctr">
              <a:lnSpc>
                <a:spcPct val="100000"/>
              </a:lnSpc>
            </a:pPr>
            <a:r>
              <a:rPr lang="sr-Latn-RS" sz="2400" b="1" spc="-1" dirty="0">
                <a:latin typeface="+mj-lt"/>
                <a:ea typeface="Microsoft YaHei"/>
              </a:rPr>
              <a:t> </a:t>
            </a:r>
            <a:r>
              <a:rPr lang="en-US" sz="2400" b="1" spc="-1" dirty="0">
                <a:latin typeface="+mj-lt"/>
                <a:ea typeface="Microsoft YaHei"/>
              </a:rPr>
              <a:t>                                                      </a:t>
            </a:r>
          </a:p>
          <a:p>
            <a:pPr algn="ctr">
              <a:lnSpc>
                <a:spcPct val="100000"/>
              </a:lnSpc>
            </a:pPr>
            <a:r>
              <a:rPr lang="en-US" sz="2400" b="1" spc="-1" dirty="0">
                <a:latin typeface="+mj-lt"/>
                <a:ea typeface="Microsoft YaHei"/>
              </a:rPr>
              <a:t>					Neurology Clinic, University Clinical Center </a:t>
            </a:r>
            <a:r>
              <a:rPr lang="sr-Latn-RS" sz="2400" b="1" spc="-1" dirty="0">
                <a:latin typeface="+mj-lt"/>
                <a:ea typeface="Microsoft YaHei"/>
              </a:rPr>
              <a:t>Kragujevac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400" b="1" spc="-1" dirty="0">
                <a:latin typeface="+mj-lt"/>
                <a:ea typeface="Microsoft YaHei"/>
              </a:rPr>
              <a:t>.                                                   Faculty of Medical Sciences University of Kragujevac</a:t>
            </a:r>
            <a:endParaRPr lang="sr-Latn-RS" sz="2400" b="1" spc="-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240" cy="141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1916806" y="36490"/>
            <a:ext cx="8229240" cy="3977280"/>
          </a:xfrm>
        </p:spPr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7222"/>
            <a:ext cx="9067800" cy="45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413338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US" dirty="0"/>
              <a:t>Besides mean carotid plaque thickness being larger ipsilaterally compared to contralaterally, also non-calcified component of the plaque thickness was larger ipsilaterally. Prevalence of plaque ulcerations was not different between ipsilateral and contralateral side</a:t>
            </a:r>
          </a:p>
        </p:txBody>
      </p:sp>
    </p:spTree>
    <p:extLst>
      <p:ext uri="{BB962C8B-B14F-4D97-AF65-F5344CB8AC3E}">
        <p14:creationId xmlns:p14="http://schemas.microsoft.com/office/powerpoint/2010/main" val="32408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US" dirty="0"/>
              <a:t>However, current evidence on non-stenotic carotid plaques as a potential source of emboli in patients with ESUS require confirmation in further research on this topic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32165-1150-4858-8672-60C0CFAA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60" y="457200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55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sr-Latn-RS" dirty="0"/>
              <a:t>                                              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THANK YOU FOR YOUR ATTENTION</a:t>
            </a:r>
            <a:r>
              <a:rPr lang="sr-Latn-RS" sz="2000" b="1" dirty="0">
                <a:latin typeface="+mj-lt"/>
              </a:rPr>
              <a:t> !!!</a:t>
            </a:r>
            <a:endParaRPr lang="en-US" sz="20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2CFC5-47FC-4774-94ED-63BD4E29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4973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81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655120" y="297720"/>
            <a:ext cx="822636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r-Latn-RS" sz="3200" b="1" spc="-1">
                <a:solidFill>
                  <a:srgbClr val="002060"/>
                </a:solidFill>
                <a:latin typeface="Arial"/>
                <a:ea typeface="Microsoft YaHei"/>
              </a:rPr>
              <a:t>              </a:t>
            </a:r>
            <a:endParaRPr lang="sr-Latn-RS" sz="32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32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32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32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3200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981200" y="720000"/>
            <a:ext cx="8226360" cy="54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spcBef>
                <a:spcPts val="641"/>
              </a:spcBef>
            </a:pPr>
            <a:endParaRPr lang="sr-Latn-RS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RS" sz="2000" spc="-1" dirty="0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endParaRPr lang="sr-Latn-RS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r-Latn-RS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r-Latn-RS" sz="2000" spc="-1" dirty="0">
                <a:solidFill>
                  <a:srgbClr val="000000"/>
                </a:solidFill>
                <a:latin typeface="Times New Roman"/>
                <a:ea typeface="Microsoft YaHei"/>
              </a:rPr>
              <a:t>   </a:t>
            </a:r>
            <a:endParaRPr lang="sr-Latn-RS" sz="2000" spc="-1" dirty="0">
              <a:latin typeface="Arial"/>
            </a:endParaRPr>
          </a:p>
          <a:p>
            <a:pPr>
              <a:spcBef>
                <a:spcPts val="261"/>
              </a:spcBef>
            </a:pPr>
            <a:endParaRPr lang="en-US" sz="2000" spc="-1" dirty="0">
              <a:latin typeface="Arial"/>
            </a:endParaRPr>
          </a:p>
          <a:p>
            <a:pPr>
              <a:spcBef>
                <a:spcPts val="261"/>
              </a:spcBef>
            </a:pPr>
            <a:endParaRPr lang="en-US" sz="2000" spc="-1" dirty="0">
              <a:latin typeface="Arial"/>
            </a:endParaRPr>
          </a:p>
          <a:p>
            <a:pPr>
              <a:spcBef>
                <a:spcPts val="261"/>
              </a:spcBef>
            </a:pPr>
            <a:endParaRPr lang="en-US" sz="2000" spc="-1" dirty="0">
              <a:latin typeface="Arial"/>
            </a:endParaRPr>
          </a:p>
          <a:p>
            <a:pPr>
              <a:spcBef>
                <a:spcPts val="261"/>
              </a:spcBef>
            </a:pPr>
            <a:r>
              <a:rPr lang="en-US" sz="2000" spc="-1" dirty="0">
                <a:latin typeface="Arial"/>
              </a:rPr>
              <a:t>  </a:t>
            </a:r>
            <a:endParaRPr lang="sr-Latn-RS" sz="2000" spc="-1" dirty="0">
              <a:latin typeface="Arial"/>
            </a:endParaRPr>
          </a:p>
          <a:p>
            <a:pPr>
              <a:spcBef>
                <a:spcPts val="261"/>
              </a:spcBef>
            </a:pPr>
            <a:endParaRPr lang="sr-Latn-RS" sz="2000" spc="-1" dirty="0">
              <a:latin typeface="Arial"/>
            </a:endParaRPr>
          </a:p>
          <a:p>
            <a:pPr>
              <a:spcBef>
                <a:spcPts val="601"/>
              </a:spcBef>
            </a:pPr>
            <a:endParaRPr lang="sr-Latn-RS" sz="1300" spc="-1" dirty="0">
              <a:latin typeface="Arial"/>
            </a:endParaRPr>
          </a:p>
          <a:p>
            <a:pPr>
              <a:spcBef>
                <a:spcPts val="479"/>
              </a:spcBef>
            </a:pPr>
            <a:endParaRPr lang="sr-Latn-RS" sz="1300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277684"/>
            <a:ext cx="1082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 ALREADY KNOW</a:t>
            </a:r>
            <a:r>
              <a:rPr lang="sr-Latn-RS" sz="2000" b="1" dirty="0"/>
              <a:t>:</a:t>
            </a: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/>
              <a:t>That severe carotid artery stenosis is associated with higher risk of stroke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b="1" dirty="0"/>
              <a:t>HOWEVER</a:t>
            </a:r>
            <a:r>
              <a:rPr lang="sr-Latn-RS" sz="2000" b="1" dirty="0"/>
              <a:t>:</a:t>
            </a:r>
          </a:p>
          <a:p>
            <a:endParaRPr lang="sr-Latn-RS" sz="2000" dirty="0"/>
          </a:p>
          <a:p>
            <a:r>
              <a:rPr lang="en-US" sz="2000" dirty="0"/>
              <a:t>There is an increasing recognition of risk for stroke with non-stenotic carotid plaques</a:t>
            </a:r>
            <a:r>
              <a:rPr lang="vi-VN" sz="2000" dirty="0"/>
              <a:t> (&lt;50%</a:t>
            </a:r>
            <a:r>
              <a:rPr lang="en-US" sz="2000" dirty="0"/>
              <a:t> stenosis</a:t>
            </a:r>
            <a:r>
              <a:rPr lang="vi-VN" sz="2000" dirty="0"/>
              <a:t>)</a:t>
            </a:r>
            <a:endParaRPr lang="sr-Latn-RS" sz="2000" dirty="0"/>
          </a:p>
          <a:p>
            <a:endParaRPr lang="sr-Latn-RS" sz="2000" dirty="0"/>
          </a:p>
          <a:p>
            <a:r>
              <a:rPr lang="en-US" sz="2000" dirty="0"/>
              <a:t>Non-stenotic carotid plaques ipsilaterally to the brain hemisphere with ischemic lesions are present in patients with acute ischemic stroke or TIA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859C2-3B19-45A7-BDC8-66E54783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07840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vi-VN" dirty="0"/>
              <a:t>Š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+mj-lt"/>
              </a:rPr>
              <a:t>Widely accepted system of etiological stroke classification requires </a:t>
            </a:r>
            <a:r>
              <a:rPr lang="en-US" sz="2000" b="1" dirty="0">
                <a:latin typeface="+mj-lt"/>
              </a:rPr>
              <a:t>at least 5</a:t>
            </a:r>
            <a:r>
              <a:rPr lang="vi-VN" sz="2000" b="1" dirty="0">
                <a:latin typeface="+mj-lt"/>
              </a:rPr>
              <a:t>0% </a:t>
            </a:r>
            <a:r>
              <a:rPr lang="en-US" sz="2000" b="1" dirty="0">
                <a:latin typeface="+mj-lt"/>
              </a:rPr>
              <a:t>carotid artery </a:t>
            </a:r>
            <a:r>
              <a:rPr lang="en-US" sz="2000" dirty="0">
                <a:latin typeface="+mj-lt"/>
              </a:rPr>
              <a:t>lumen reduction in order to attribute stroke to carotid atherosclerotic disease.</a:t>
            </a:r>
          </a:p>
          <a:p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Updated classifications allow for the possibility that carotid atherosclerotic plaque with </a:t>
            </a:r>
            <a:r>
              <a:rPr lang="en-US" sz="2000" b="1" dirty="0">
                <a:latin typeface="+mj-lt"/>
              </a:rPr>
              <a:t>less than </a:t>
            </a:r>
            <a:r>
              <a:rPr lang="vi-VN" sz="2000" b="1" dirty="0">
                <a:latin typeface="+mj-lt"/>
              </a:rPr>
              <a:t>50% luminal</a:t>
            </a:r>
            <a:r>
              <a:rPr lang="en-US" sz="2000" b="1" dirty="0">
                <a:latin typeface="+mj-lt"/>
              </a:rPr>
              <a:t> reduction </a:t>
            </a:r>
            <a:r>
              <a:rPr lang="en-US" sz="2000" dirty="0">
                <a:latin typeface="+mj-lt"/>
              </a:rPr>
              <a:t>can be a potential source of thromboembolic stroke</a:t>
            </a:r>
            <a:r>
              <a:rPr lang="vi-VN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AD94-3C24-43A6-A8EC-782D1F92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1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US" sz="2000" dirty="0">
                <a:latin typeface="+mj-lt"/>
              </a:rPr>
              <a:t>A substantial number of studies indicates that there is a risk of ipsilateral stroke or TIA in patients with non-stenotic carotid plaques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Study results</a:t>
            </a:r>
            <a:r>
              <a:rPr lang="sr-Latn-RS" sz="2000" dirty="0">
                <a:latin typeface="+mj-lt"/>
              </a:rPr>
              <a:t>:</a:t>
            </a:r>
          </a:p>
          <a:p>
            <a:endParaRPr lang="sr-Latn-R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The incidence of the first ipsilateral stroke or TIA was 1</a:t>
            </a:r>
            <a:r>
              <a:rPr lang="sr-Latn-RS" sz="2000" dirty="0">
                <a:latin typeface="+mj-lt"/>
              </a:rPr>
              <a:t>/100 </a:t>
            </a:r>
            <a:r>
              <a:rPr lang="en-US" sz="2000" dirty="0">
                <a:latin typeface="+mj-lt"/>
              </a:rPr>
              <a:t>persons</a:t>
            </a:r>
            <a:endParaRPr lang="sr-Latn-R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Recurrent stroke/TIA occurred in 3/</a:t>
            </a:r>
            <a:r>
              <a:rPr lang="sr-Latn-RS" sz="2000" dirty="0">
                <a:latin typeface="+mj-lt"/>
              </a:rPr>
              <a:t>100</a:t>
            </a:r>
            <a:r>
              <a:rPr lang="en-US" sz="2000" dirty="0">
                <a:latin typeface="+mj-lt"/>
              </a:rPr>
              <a:t> patients and was increased to </a:t>
            </a:r>
            <a:r>
              <a:rPr lang="sr-Latn-RS" sz="2000" dirty="0">
                <a:latin typeface="+mj-lt"/>
              </a:rPr>
              <a:t>5/100 </a:t>
            </a:r>
            <a:r>
              <a:rPr lang="en-US" sz="2000" dirty="0">
                <a:latin typeface="+mj-lt"/>
              </a:rPr>
              <a:t>individuals if there was also a bleeding inside the plaque</a:t>
            </a:r>
            <a:endParaRPr lang="sr-Latn-R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The risk of stenosis progression to the level of severe stenosis </a:t>
            </a:r>
            <a:r>
              <a:rPr lang="sr-Latn-RS" sz="2000" dirty="0">
                <a:latin typeface="+mj-lt"/>
              </a:rPr>
              <a:t>(&gt; 50%) </a:t>
            </a:r>
            <a:r>
              <a:rPr lang="en-US" sz="2000" dirty="0">
                <a:latin typeface="+mj-lt"/>
              </a:rPr>
              <a:t>was</a:t>
            </a:r>
            <a:r>
              <a:rPr lang="sr-Latn-RS" sz="2000" dirty="0">
                <a:latin typeface="+mj-lt"/>
              </a:rPr>
              <a:t> 3/100</a:t>
            </a:r>
          </a:p>
          <a:p>
            <a:endParaRPr lang="sr-Latn-RS" dirty="0"/>
          </a:p>
          <a:p>
            <a:endParaRPr lang="sr-Latn-RS" sz="1200" dirty="0"/>
          </a:p>
          <a:p>
            <a:endParaRPr lang="sr-Latn-RS" sz="1200" dirty="0"/>
          </a:p>
          <a:p>
            <a:pPr algn="ctr"/>
            <a:r>
              <a:rPr lang="sr-Latn-RS" sz="1200" dirty="0">
                <a:solidFill>
                  <a:schemeClr val="tx2">
                    <a:lumMod val="75000"/>
                  </a:schemeClr>
                </a:solidFill>
              </a:rPr>
              <a:t>                      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Risk of Stroke and TIA in Nonstenotic Carotid Plaques: A Systematic Review and Meta-Analysis.</a:t>
            </a:r>
          </a:p>
          <a:p>
            <a:pPr algn="ctr"/>
            <a:r>
              <a:rPr lang="sr-Latn-R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        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 Singh, M Marko, J M Ospel, M Goyal, M Almekhlafi</a:t>
            </a:r>
            <a:r>
              <a:rPr lang="sr-Latn-R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2020 by American Journal of Neuroradiology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3806"/>
            <a:ext cx="38100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vi-VN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en-US" dirty="0"/>
              <a:t>There is an increasing body of evidence of non-stenotic carotid plaques as potential sores in patients with ESUS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5FD6A-F155-494F-A636-9566F5FC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4973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609600" y="1844399"/>
            <a:ext cx="10972320" cy="1144800"/>
          </a:xfrm>
        </p:spPr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Non-lacunar stroke with patent blood vessels and normal heart rate</a:t>
            </a:r>
          </a:p>
          <a:p>
            <a:endParaRPr lang="sr-Latn-RS" dirty="0"/>
          </a:p>
          <a:p>
            <a:r>
              <a:rPr lang="en-US" dirty="0"/>
              <a:t>ESUS is responsible for 17% (9–25%) cases of ischemic stroke</a:t>
            </a:r>
            <a:endParaRPr lang="sr-Latn-RS" dirty="0"/>
          </a:p>
          <a:p>
            <a:endParaRPr lang="sr-Latn-RS" dirty="0"/>
          </a:p>
          <a:p>
            <a:r>
              <a:rPr lang="en-US" dirty="0"/>
              <a:t>Patients with </a:t>
            </a:r>
            <a:r>
              <a:rPr lang="vi-VN" dirty="0"/>
              <a:t>ESUS</a:t>
            </a:r>
            <a:r>
              <a:rPr lang="en-US" dirty="0"/>
              <a:t> are relatively younger and typically have mild strokes but with high rate of recurrence</a:t>
            </a:r>
            <a:endParaRPr lang="vi-V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748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82C1412-9BA7-4755-A05D-A17B5A14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ESUS is a subtype of cryptogenic stroke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06DE1-E993-42D9-9F65-A6178562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4347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7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Stu</a:t>
            </a:r>
            <a:r>
              <a:rPr lang="en-US" dirty="0"/>
              <a:t>dy published in the USA in </a:t>
            </a:r>
            <a:r>
              <a:rPr lang="sr-Latn-RS" dirty="0"/>
              <a:t>2019 </a:t>
            </a:r>
            <a:r>
              <a:rPr lang="en-US" dirty="0"/>
              <a:t>include </a:t>
            </a:r>
            <a:r>
              <a:rPr lang="sr-Latn-RS" dirty="0"/>
              <a:t>138 pa</a:t>
            </a:r>
            <a:r>
              <a:rPr lang="en-US" dirty="0"/>
              <a:t>tients with </a:t>
            </a:r>
            <a:r>
              <a:rPr lang="sr-Latn-RS" dirty="0"/>
              <a:t>ESUS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Non-stenotic carotid plaques (&lt;50% stenosis) were present in 54 of 138 (39.1%) ESUS patients</a:t>
            </a:r>
          </a:p>
          <a:p>
            <a:endParaRPr lang="sr-Latn-RS" dirty="0"/>
          </a:p>
          <a:p>
            <a:r>
              <a:rPr lang="en-US" dirty="0"/>
              <a:t>In patients with </a:t>
            </a:r>
            <a:r>
              <a:rPr lang="vi-VN" dirty="0"/>
              <a:t>ESUS, n</a:t>
            </a:r>
            <a:r>
              <a:rPr lang="en-US" dirty="0"/>
              <a:t>on-</a:t>
            </a:r>
            <a:r>
              <a:rPr lang="vi-VN" dirty="0"/>
              <a:t>stenoti</a:t>
            </a:r>
            <a:r>
              <a:rPr lang="en-US" dirty="0"/>
              <a:t>c</a:t>
            </a:r>
            <a:r>
              <a:rPr lang="vi-VN" dirty="0"/>
              <a:t> </a:t>
            </a:r>
            <a:r>
              <a:rPr lang="en-US" dirty="0"/>
              <a:t>carotid plaques were more often on the side of the ischemic stroke, indicating that these plaques could be a potential etiology of the stroke in patients in which the ischemic stroke in currently classified as </a:t>
            </a:r>
            <a:r>
              <a:rPr lang="vi-VN" dirty="0"/>
              <a:t>ESUS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89C67-899E-4E31-AF9F-2652D665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4973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9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  <a:p>
            <a:endParaRPr lang="sr-Latn-RS" dirty="0"/>
          </a:p>
          <a:p>
            <a:endParaRPr lang="sr-Latn-RS" dirty="0"/>
          </a:p>
          <a:p>
            <a:r>
              <a:rPr lang="en-US" dirty="0"/>
              <a:t>The size of the carotid plaque has been measure using the </a:t>
            </a:r>
            <a:r>
              <a:rPr lang="vi-VN" dirty="0"/>
              <a:t>CT angiogra</a:t>
            </a:r>
            <a:r>
              <a:rPr lang="en-US" dirty="0"/>
              <a:t>phy (</a:t>
            </a:r>
            <a:r>
              <a:rPr lang="vi-VN" dirty="0"/>
              <a:t>CTA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It has been showed that large (≥3 mm diameter), non-stenotic (&lt;50%) carotid plaques is detected mostly ipsilaterally, and not contralaterally in cryptogenic stroke cases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Nonstenotic carotid plaque on CT angiography in patients with cryptogenic stroke</a:t>
            </a:r>
            <a:r>
              <a:rPr lang="sr-Latn-R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J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onathan M. Coutinho, MD, PhD,* Sheldon Derkatch, MD,* Alphonse R.J. Potvin, BSc, George Tomlinson, PhD, Tim-Rasmus Kiehl, MD, Frank L. Silver, MD, and Daniel M. Mandell, MD, PhDcorresponding author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B67EE-F123-48D3-A81F-997337CB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871"/>
            <a:ext cx="3810000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01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P</a:t>
            </a:r>
            <a:r>
              <a:rPr lang="en-US" dirty="0"/>
              <a:t>lauque with ≥5 mm thickness was present ipsilaterally of the side of the stroke in 11% of patients, and contralaterally to stroke in only 1% of patients</a:t>
            </a:r>
          </a:p>
          <a:p>
            <a:endParaRPr lang="sr-Latn-RS" dirty="0"/>
          </a:p>
          <a:p>
            <a:r>
              <a:rPr lang="pl-PL" dirty="0"/>
              <a:t>Pla</a:t>
            </a:r>
            <a:r>
              <a:rPr lang="en-US" dirty="0"/>
              <a:t>que of </a:t>
            </a:r>
            <a:r>
              <a:rPr lang="pl-PL" dirty="0"/>
              <a:t>≥4 mm </a:t>
            </a:r>
            <a:r>
              <a:rPr lang="en-US" dirty="0"/>
              <a:t>thickness was present ipsilaterally to the stroke in </a:t>
            </a:r>
            <a:r>
              <a:rPr lang="pl-PL" dirty="0"/>
              <a:t>19%</a:t>
            </a:r>
            <a:r>
              <a:rPr lang="en-US" dirty="0"/>
              <a:t> of cases, and contralaterally in only 5% of patients</a:t>
            </a:r>
          </a:p>
          <a:p>
            <a:r>
              <a:rPr lang="pl-PL" dirty="0"/>
              <a:t> </a:t>
            </a:r>
          </a:p>
          <a:p>
            <a:r>
              <a:rPr lang="en-US" dirty="0"/>
              <a:t>Plaque with ≥3 mm thickness was detected ipsilaterally to the side of the stroke in 35%, and contralaterally in 15% of cases</a:t>
            </a:r>
          </a:p>
          <a:p>
            <a:endParaRPr lang="sr-Latn-RS" dirty="0"/>
          </a:p>
          <a:p>
            <a:r>
              <a:rPr lang="en-US" dirty="0"/>
              <a:t>Plaque with ≥2 mm thickness showed the same prevalence ipsilateral (59%) and contralateral (58%) to the side of the stroke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1"/>
            <a:ext cx="3810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4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710</Words>
  <Application>Microsoft Office PowerPoint</Application>
  <PresentationFormat>Widescreen</PresentationFormat>
  <Paragraphs>300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ESUS is a subtype of cryptogenic stroke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ESUS-is there any place for DOACs</dc:title>
  <dc:creator>Matic</dc:creator>
  <cp:lastModifiedBy>Referee</cp:lastModifiedBy>
  <cp:revision>105</cp:revision>
  <dcterms:created xsi:type="dcterms:W3CDTF">2019-09-21T19:12:18Z</dcterms:created>
  <dcterms:modified xsi:type="dcterms:W3CDTF">2021-10-20T03:53:26Z</dcterms:modified>
  <dc:language>sr-Latn-RS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